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4"/>
  </p:notesMasterIdLst>
  <p:sldIdLst>
    <p:sldId id="256" r:id="rId2"/>
    <p:sldId id="432" r:id="rId3"/>
    <p:sldId id="481" r:id="rId4"/>
    <p:sldId id="482" r:id="rId5"/>
    <p:sldId id="468" r:id="rId6"/>
    <p:sldId id="294" r:id="rId7"/>
    <p:sldId id="336" r:id="rId8"/>
    <p:sldId id="337" r:id="rId9"/>
    <p:sldId id="338" r:id="rId10"/>
    <p:sldId id="464" r:id="rId11"/>
    <p:sldId id="335" r:id="rId12"/>
    <p:sldId id="295" r:id="rId13"/>
    <p:sldId id="448" r:id="rId14"/>
    <p:sldId id="342" r:id="rId15"/>
    <p:sldId id="343" r:id="rId16"/>
    <p:sldId id="344" r:id="rId17"/>
    <p:sldId id="345" r:id="rId18"/>
    <p:sldId id="340" r:id="rId19"/>
    <p:sldId id="346" r:id="rId20"/>
    <p:sldId id="347" r:id="rId21"/>
    <p:sldId id="351" r:id="rId22"/>
    <p:sldId id="348" r:id="rId23"/>
    <p:sldId id="349" r:id="rId24"/>
    <p:sldId id="350" r:id="rId25"/>
    <p:sldId id="479" r:id="rId26"/>
    <p:sldId id="361" r:id="rId27"/>
    <p:sldId id="353" r:id="rId28"/>
    <p:sldId id="467" r:id="rId29"/>
    <p:sldId id="358" r:id="rId30"/>
    <p:sldId id="359" r:id="rId31"/>
    <p:sldId id="360" r:id="rId32"/>
    <p:sldId id="356" r:id="rId33"/>
    <p:sldId id="364" r:id="rId34"/>
    <p:sldId id="362" r:id="rId35"/>
    <p:sldId id="480" r:id="rId36"/>
    <p:sldId id="365" r:id="rId37"/>
    <p:sldId id="366" r:id="rId38"/>
    <p:sldId id="367" r:id="rId39"/>
    <p:sldId id="371" r:id="rId40"/>
    <p:sldId id="368" r:id="rId41"/>
    <p:sldId id="369" r:id="rId42"/>
    <p:sldId id="370" r:id="rId43"/>
    <p:sldId id="372" r:id="rId44"/>
    <p:sldId id="373" r:id="rId45"/>
    <p:sldId id="374" r:id="rId46"/>
    <p:sldId id="375" r:id="rId47"/>
    <p:sldId id="449" r:id="rId48"/>
    <p:sldId id="376" r:id="rId49"/>
    <p:sldId id="377" r:id="rId50"/>
    <p:sldId id="379" r:id="rId51"/>
    <p:sldId id="450" r:id="rId52"/>
    <p:sldId id="469" r:id="rId53"/>
    <p:sldId id="378" r:id="rId54"/>
    <p:sldId id="381" r:id="rId55"/>
    <p:sldId id="451" r:id="rId56"/>
    <p:sldId id="453" r:id="rId57"/>
    <p:sldId id="454" r:id="rId58"/>
    <p:sldId id="455" r:id="rId59"/>
    <p:sldId id="384" r:id="rId60"/>
    <p:sldId id="385" r:id="rId61"/>
    <p:sldId id="483" r:id="rId62"/>
    <p:sldId id="484" r:id="rId63"/>
    <p:sldId id="485" r:id="rId64"/>
    <p:sldId id="486" r:id="rId65"/>
    <p:sldId id="475" r:id="rId66"/>
    <p:sldId id="476" r:id="rId67"/>
    <p:sldId id="456" r:id="rId68"/>
    <p:sldId id="390" r:id="rId69"/>
    <p:sldId id="393" r:id="rId70"/>
    <p:sldId id="391" r:id="rId71"/>
    <p:sldId id="470" r:id="rId72"/>
    <p:sldId id="471" r:id="rId73"/>
    <p:sldId id="461" r:id="rId74"/>
    <p:sldId id="396" r:id="rId75"/>
    <p:sldId id="435" r:id="rId76"/>
    <p:sldId id="466" r:id="rId77"/>
    <p:sldId id="447" r:id="rId78"/>
    <p:sldId id="398" r:id="rId79"/>
    <p:sldId id="436" r:id="rId80"/>
    <p:sldId id="438" r:id="rId81"/>
    <p:sldId id="442" r:id="rId82"/>
    <p:sldId id="441" r:id="rId83"/>
    <p:sldId id="440" r:id="rId84"/>
    <p:sldId id="439" r:id="rId85"/>
    <p:sldId id="444" r:id="rId86"/>
    <p:sldId id="445" r:id="rId87"/>
    <p:sldId id="443" r:id="rId88"/>
    <p:sldId id="446" r:id="rId89"/>
    <p:sldId id="406" r:id="rId90"/>
    <p:sldId id="407" r:id="rId91"/>
    <p:sldId id="410" r:id="rId92"/>
    <p:sldId id="411" r:id="rId93"/>
    <p:sldId id="412" r:id="rId94"/>
    <p:sldId id="452" r:id="rId95"/>
    <p:sldId id="413" r:id="rId96"/>
    <p:sldId id="458" r:id="rId97"/>
    <p:sldId id="459" r:id="rId98"/>
    <p:sldId id="460" r:id="rId99"/>
    <p:sldId id="457" r:id="rId100"/>
    <p:sldId id="462" r:id="rId101"/>
    <p:sldId id="463" r:id="rId102"/>
    <p:sldId id="477" r:id="rId103"/>
    <p:sldId id="478" r:id="rId104"/>
    <p:sldId id="419" r:id="rId105"/>
    <p:sldId id="429" r:id="rId106"/>
    <p:sldId id="487" r:id="rId107"/>
    <p:sldId id="420" r:id="rId108"/>
    <p:sldId id="430" r:id="rId109"/>
    <p:sldId id="431" r:id="rId110"/>
    <p:sldId id="488" r:id="rId111"/>
    <p:sldId id="489" r:id="rId112"/>
    <p:sldId id="490" r:id="rId113"/>
    <p:sldId id="496" r:id="rId114"/>
    <p:sldId id="497" r:id="rId115"/>
    <p:sldId id="491" r:id="rId116"/>
    <p:sldId id="498" r:id="rId117"/>
    <p:sldId id="499" r:id="rId118"/>
    <p:sldId id="500" r:id="rId119"/>
    <p:sldId id="492" r:id="rId120"/>
    <p:sldId id="501" r:id="rId121"/>
    <p:sldId id="493" r:id="rId122"/>
    <p:sldId id="495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81"/>
            <p14:sldId id="482"/>
            <p14:sldId id="468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479"/>
            <p14:sldId id="361"/>
            <p14:sldId id="353"/>
            <p14:sldId id="467"/>
            <p14:sldId id="358"/>
            <p14:sldId id="359"/>
            <p14:sldId id="360"/>
            <p14:sldId id="356"/>
            <p14:sldId id="364"/>
            <p14:sldId id="362"/>
            <p14:sldId id="480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483"/>
            <p14:sldId id="484"/>
            <p14:sldId id="485"/>
            <p14:sldId id="486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9"/>
            <p14:sldId id="487"/>
            <p14:sldId id="420"/>
            <p14:sldId id="430"/>
            <p14:sldId id="431"/>
            <p14:sldId id="488"/>
            <p14:sldId id="489"/>
            <p14:sldId id="490"/>
            <p14:sldId id="496"/>
            <p14:sldId id="497"/>
            <p14:sldId id="491"/>
            <p14:sldId id="498"/>
            <p14:sldId id="499"/>
            <p14:sldId id="500"/>
            <p14:sldId id="492"/>
            <p14:sldId id="501"/>
            <p14:sldId id="493"/>
            <p14:sldId id="4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7" autoAdjust="0"/>
    <p:restoredTop sz="94637"/>
  </p:normalViewPr>
  <p:slideViewPr>
    <p:cSldViewPr snapToGrid="0">
      <p:cViewPr>
        <p:scale>
          <a:sx n="84" d="100"/>
          <a:sy n="84" d="100"/>
        </p:scale>
        <p:origin x="113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1-4044-9BEB-8DBDF8A4A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olab/openaerostruct" TargetMode="External"/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other/om_command.ht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features/building_blocks/components/metamodelunstructured_comp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mdao/dymo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dao/pycycle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18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8964622" cy="5362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 architecting</a:t>
            </a:r>
          </a:p>
          <a:p>
            <a:pPr>
              <a:lnSpc>
                <a:spcPct val="100000"/>
              </a:lnSpc>
            </a:pPr>
            <a:r>
              <a:rPr lang="en-US" dirty="0"/>
              <a:t>Vectorization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system derivatives efficiently</a:t>
            </a:r>
          </a:p>
          <a:p>
            <a:pPr>
              <a:lnSpc>
                <a:spcPct val="100000"/>
              </a:lnSpc>
            </a:pPr>
            <a:r>
              <a:rPr lang="en-US" dirty="0"/>
              <a:t>High-fidelity and expensive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tools and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Surrogate modeling</a:t>
            </a:r>
          </a:p>
          <a:p>
            <a:pPr>
              <a:lnSpc>
                <a:spcPct val="100000"/>
              </a:lnSpc>
            </a:pPr>
            <a:r>
              <a:rPr lang="en-US" dirty="0"/>
              <a:t>Trajectory optimization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85"/>
            <a:ext cx="9504176" cy="52341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pPr>
              <a:lnSpc>
                <a:spcPct val="100000"/>
              </a:lnSpc>
            </a:pPr>
            <a:r>
              <a:rPr lang="en-US" dirty="0"/>
              <a:t>In my opinion, a good component has: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 the order of 5 – 20 inputs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– 20 outputs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computations that are logically related</a:t>
            </a:r>
          </a:p>
          <a:p>
            <a:pPr>
              <a:lnSpc>
                <a:spcPct val="100000"/>
              </a:lnSpc>
            </a:pPr>
            <a:r>
              <a:rPr lang="en-US" dirty="0"/>
              <a:t>Python’s package import system makes this easy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Real-world examples: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</a:t>
            </a:r>
            <a:r>
              <a:rPr lang="en-US" dirty="0">
                <a:hlinkClick r:id="rId3"/>
              </a:rPr>
              <a:t>OpenAeroStruct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1661B-6E47-4939-91AA-C71067C3704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220382"/>
            <a:ext cx="10861576" cy="4848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470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excited about using analytic derivatives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Implicit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Getting system derivatives efficiently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112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5261DB4-69B1-45D3-A6F3-C2A65BE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/>
              <a:t>OpenMDAO</a:t>
            </a:r>
            <a:r>
              <a:rPr lang="en-US" dirty="0"/>
              <a:t> can handle a mix of fidelity levels easily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Can parallelize at the group or subgroup level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Only requiring the partial derivatives becomes quite important here</a:t>
            </a:r>
          </a:p>
        </p:txBody>
      </p:sp>
    </p:spTree>
    <p:extLst>
      <p:ext uri="{BB962C8B-B14F-4D97-AF65-F5344CB8AC3E}">
        <p14:creationId xmlns:p14="http://schemas.microsoft.com/office/powerpoint/2010/main" val="26379858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A74-9219-4049-B192-34CD047A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" y="968725"/>
            <a:ext cx="9761304" cy="55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85E4A-A647-475A-9ADE-87587732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925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115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B5B515-B9B2-425D-B144-8B53ECA8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Many tools come pre-packaged in </a:t>
            </a:r>
            <a:r>
              <a:rPr lang="en-US" dirty="0" err="1"/>
              <a:t>OpenMDAO</a:t>
            </a:r>
            <a:r>
              <a:rPr lang="en-US" dirty="0"/>
              <a:t> to help you develop, debug, and run your models</a:t>
            </a:r>
          </a:p>
          <a:p>
            <a:pPr lvl="1"/>
            <a:r>
              <a:rPr lang="en-US" dirty="0"/>
              <a:t>N2</a:t>
            </a:r>
          </a:p>
          <a:p>
            <a:pPr lvl="1"/>
            <a:r>
              <a:rPr lang="en-US" dirty="0"/>
              <a:t>Connection viewer</a:t>
            </a:r>
          </a:p>
          <a:p>
            <a:pPr lvl="1"/>
            <a:r>
              <a:rPr lang="en-US" dirty="0"/>
              <a:t>Speed and memory profiling</a:t>
            </a:r>
          </a:p>
          <a:p>
            <a:pPr lvl="1"/>
            <a:r>
              <a:rPr lang="en-US" dirty="0"/>
              <a:t>Call tracing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57CDF-B2F5-4D6C-A00F-AA36F847C2B2}"/>
              </a:ext>
            </a:extLst>
          </p:cNvPr>
          <p:cNvSpPr/>
          <p:nvPr/>
        </p:nvSpPr>
        <p:spPr>
          <a:xfrm>
            <a:off x="838199" y="5190213"/>
            <a:ext cx="996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http://openmdao.org/twodocs/versions/latest/other/om_command.html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0258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Connection 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116</a:t>
            </a:fld>
            <a:endParaRPr lang="en-US"/>
          </a:p>
        </p:txBody>
      </p:sp>
      <p:pic>
        <p:nvPicPr>
          <p:cNvPr id="1026" name="Picture 2" descr="An example of a connection viewer">
            <a:extLst>
              <a:ext uri="{FF2B5EF4-FFF2-40B4-BE49-F238E27FC236}">
                <a16:creationId xmlns:a16="http://schemas.microsoft.com/office/drawing/2014/main" id="{5FD74073-E07B-427F-ABFE-C2FE4EC4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1600"/>
          <a:stretch/>
        </p:blipFill>
        <p:spPr bwMode="auto">
          <a:xfrm>
            <a:off x="1774508" y="968138"/>
            <a:ext cx="8207692" cy="57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76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Speed and memory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117</a:t>
            </a:fld>
            <a:endParaRPr lang="en-US"/>
          </a:p>
        </p:txBody>
      </p:sp>
      <p:pic>
        <p:nvPicPr>
          <p:cNvPr id="2050" name="Picture 2" descr="An example of a profile icicle viewer">
            <a:extLst>
              <a:ext uri="{FF2B5EF4-FFF2-40B4-BE49-F238E27FC236}">
                <a16:creationId xmlns:a16="http://schemas.microsoft.com/office/drawing/2014/main" id="{C5A5B1F7-56FC-426E-9C37-5EB8D31D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3706"/>
          <a:stretch/>
        </p:blipFill>
        <p:spPr bwMode="auto">
          <a:xfrm>
            <a:off x="348456" y="909706"/>
            <a:ext cx="11495087" cy="5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82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Call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2047-7BE6-491E-B9D3-97CED15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1" y="1624338"/>
            <a:ext cx="6512663" cy="3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4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119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A251E9-3E76-4442-9CEC-86EA7ED2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906621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Built-in methods for structured and unstructured data interpolation</a:t>
            </a:r>
          </a:p>
          <a:p>
            <a:pPr lvl="1"/>
            <a:r>
              <a:rPr lang="en-US" dirty="0"/>
              <a:t>Kriging surrogate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Response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8E04A-1AED-456B-9B86-C64EC2CD4E15}"/>
              </a:ext>
            </a:extLst>
          </p:cNvPr>
          <p:cNvSpPr/>
          <p:nvPr/>
        </p:nvSpPr>
        <p:spPr>
          <a:xfrm>
            <a:off x="884108" y="4855122"/>
            <a:ext cx="1090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http://openmdao.org/twodocs/versions/latest/features/building_blocks/components/metamodelunstructured_comp.html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79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D287C528-4200-483E-918D-5D3F951F42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98874" y="756847"/>
            <a:ext cx="7396560" cy="6015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035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Trajectory optimization: </a:t>
            </a:r>
            <a:r>
              <a:rPr lang="en-US" dirty="0" err="1"/>
              <a:t>Dymos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10D-DE7C-4B2D-988B-9788194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9" y="1124542"/>
            <a:ext cx="6429442" cy="479009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2092D4-BEB6-476E-9725-D6FD563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3" y="1343918"/>
            <a:ext cx="4545968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Dymos</a:t>
            </a:r>
            <a:r>
              <a:rPr lang="en-US" dirty="0"/>
              <a:t> is a tool built using </a:t>
            </a:r>
            <a:r>
              <a:rPr lang="en-US" dirty="0" err="1"/>
              <a:t>OpenMDAO</a:t>
            </a:r>
            <a:r>
              <a:rPr lang="en-US" dirty="0"/>
              <a:t> that solves optimal control problems involving multidisciplinary system</a:t>
            </a:r>
          </a:p>
          <a:p>
            <a:endParaRPr lang="en-US" dirty="0"/>
          </a:p>
          <a:p>
            <a:r>
              <a:rPr lang="en-US" dirty="0"/>
              <a:t>Example optimal trajectory for an aircraft climb shown on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3EF1-9C45-4F84-88BA-A6D7FFA332F1}"/>
              </a:ext>
            </a:extLst>
          </p:cNvPr>
          <p:cNvSpPr/>
          <p:nvPr/>
        </p:nvSpPr>
        <p:spPr>
          <a:xfrm>
            <a:off x="764368" y="5894685"/>
            <a:ext cx="4851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http://github.com/openmdao/dymos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975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C3169-F959-46A9-BB1F-B8E12873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t="12339" r="2965" b="4679"/>
          <a:stretch/>
        </p:blipFill>
        <p:spPr>
          <a:xfrm>
            <a:off x="2283396" y="1115515"/>
            <a:ext cx="8825475" cy="4541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Propulsion optimization: </a:t>
            </a:r>
            <a:r>
              <a:rPr lang="en-US" dirty="0" err="1"/>
              <a:t>PyCycle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7234-831F-473B-AD49-45C68C154A2E}"/>
              </a:ext>
            </a:extLst>
          </p:cNvPr>
          <p:cNvSpPr/>
          <p:nvPr/>
        </p:nvSpPr>
        <p:spPr>
          <a:xfrm>
            <a:off x="378633" y="518804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E. S. Hendricks and J. S. Gray, “</a:t>
            </a:r>
            <a:r>
              <a:rPr lang="en-US" b="1" dirty="0" err="1"/>
              <a:t>Pycycle</a:t>
            </a:r>
            <a:r>
              <a:rPr lang="en-US" b="1" dirty="0"/>
              <a:t>: a tool for efficient optimization of gas turbine engine cycles,” </a:t>
            </a:r>
            <a:r>
              <a:rPr lang="en-US" b="1" i="1" dirty="0"/>
              <a:t>Aerospace</a:t>
            </a:r>
            <a:r>
              <a:rPr lang="en-US" b="1" dirty="0"/>
              <a:t>, vol. 6, </a:t>
            </a:r>
            <a:r>
              <a:rPr lang="en-US" b="1" dirty="0" err="1"/>
              <a:t>iss</a:t>
            </a:r>
            <a:r>
              <a:rPr lang="en-US" b="1" dirty="0"/>
              <a:t>. 87, 2019. 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https://github.com/openmdao/pycycle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66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3250723"/>
            <a:ext cx="11132822" cy="772795"/>
          </a:xfrm>
        </p:spPr>
        <p:txBody>
          <a:bodyPr>
            <a:noAutofit/>
          </a:bodyPr>
          <a:lstStyle/>
          <a:p>
            <a:r>
              <a:rPr lang="en-US" sz="400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891"/>
            <a:ext cx="10373139" cy="4403962"/>
          </a:xfrm>
        </p:spPr>
        <p:txBody>
          <a:bodyPr>
            <a:normAutofit/>
          </a:bodyPr>
          <a:lstStyle/>
          <a:p>
            <a:r>
              <a:rPr lang="en-US" sz="3200" dirty="0"/>
              <a:t>Convenient containers of data and methods</a:t>
            </a:r>
          </a:p>
          <a:p>
            <a:endParaRPr lang="en-US" sz="3200" dirty="0"/>
          </a:p>
          <a:p>
            <a:r>
              <a:rPr lang="en-US" sz="3200" dirty="0"/>
              <a:t>It allows inheritance of features</a:t>
            </a:r>
          </a:p>
          <a:p>
            <a:endParaRPr lang="en-US" sz="3200" dirty="0"/>
          </a:p>
          <a:p>
            <a:r>
              <a:rPr lang="en-US" sz="3200" dirty="0"/>
              <a:t>Can reuse component and group templates easily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Why use classes in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6513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83772"/>
              </p:ext>
            </p:extLst>
          </p:nvPr>
        </p:nvGraphicFramePr>
        <p:xfrm>
          <a:off x="838200" y="1776145"/>
          <a:ext cx="10719589" cy="4762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0995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 err="1"/>
              <a:t>IndepVarComp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51DE2ED-198A-4620-B109-40EA2EC3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3861454"/>
            <a:ext cx="10884294" cy="475102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 err="1"/>
              <a:t>IndepVarComps</a:t>
            </a:r>
            <a:r>
              <a:rPr lang="en-US" sz="3200" dirty="0"/>
              <a:t> only have only outputs; they do not take in any input variables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IVCs are used in an optimization context to allow the optimizer to control design variables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71001AC-45B4-4D05-A31D-16D6C1D42243}"/>
              </a:ext>
            </a:extLst>
          </p:cNvPr>
          <p:cNvSpPr txBox="1">
            <a:spLocks/>
          </p:cNvSpPr>
          <p:nvPr/>
        </p:nvSpPr>
        <p:spPr>
          <a:xfrm>
            <a:off x="838200" y="1515819"/>
            <a:ext cx="10765025" cy="2198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 = </a:t>
            </a:r>
            <a:r>
              <a:rPr lang="en-US" sz="2400" dirty="0" err="1">
                <a:latin typeface="Lucida Console" panose="020B0609040504020204" pitchFamily="49" charset="0"/>
              </a:rPr>
              <a:t>self.add_subsystem</a:t>
            </a:r>
            <a:r>
              <a:rPr lang="en-US" sz="2400" dirty="0">
                <a:latin typeface="Lucida Console" panose="020B0609040504020204" pitchFamily="49" charset="0"/>
              </a:rPr>
              <a:t>('</a:t>
            </a: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', </a:t>
            </a:r>
            <a:r>
              <a:rPr lang="en-US" sz="2400" dirty="0" err="1">
                <a:latin typeface="Lucida Console" panose="020B0609040504020204" pitchFamily="49" charset="0"/>
              </a:rPr>
              <a:t>om.IndepVarComp</a:t>
            </a:r>
            <a:r>
              <a:rPr lang="en-US" sz="2400" dirty="0">
                <a:latin typeface="Lucida Console" panose="020B060904050402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(‘h’, 10000, units=“ft“)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(‘U’, 200, units=“</a:t>
            </a:r>
            <a:r>
              <a:rPr lang="en-US" sz="2400" dirty="0" err="1">
                <a:latin typeface="Lucida Console" panose="020B0609040504020204" pitchFamily="49" charset="0"/>
              </a:rPr>
              <a:t>kn</a:t>
            </a:r>
            <a:r>
              <a:rPr lang="en-US" sz="24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</a:t>
            </a:r>
            <a:r>
              <a:rPr lang="en-US" sz="2400" dirty="0" err="1">
                <a:latin typeface="Lucida Console" panose="020B0609040504020204" pitchFamily="49" charset="0"/>
              </a:rPr>
              <a:t>Sref</a:t>
            </a:r>
            <a:r>
              <a:rPr lang="en-US" sz="2400" dirty="0">
                <a:latin typeface="Lucida Console" panose="020B0609040504020204" pitchFamily="49" charset="0"/>
              </a:rPr>
              <a:t>', 200, units=“ft**2”)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Groups: organizing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Combine components into a Group to build organized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which allows hierarchal solution strategies</a:t>
            </a:r>
          </a:p>
          <a:p>
            <a:endParaRPr lang="en-US" sz="3200" dirty="0"/>
          </a:p>
          <a:p>
            <a:r>
              <a:rPr lang="en-US" sz="3200" dirty="0"/>
              <a:t>Groups can used to create portable chunks of analysis chains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1566404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5433122" y="5381723"/>
            <a:ext cx="4027925" cy="6653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63408" y="3561674"/>
            <a:ext cx="1283677" cy="1820049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D6AE4A-A251-4BB4-B591-7B26518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3ACA93-BBDD-4D18-A3C0-E53FFAAC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3D9C9AF-0322-4B58-85C0-7C610F2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C76AD-0E18-4AA4-B5B7-87D12DD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r>
              <a:rPr lang="en-US" sz="4800" dirty="0"/>
              <a:t> fluently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0394FE28-4902-4A74-B244-DB7F9D106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612967"/>
              </p:ext>
            </p:extLst>
          </p:nvPr>
        </p:nvGraphicFramePr>
        <p:xfrm>
          <a:off x="838200" y="1776145"/>
          <a:ext cx="10719589" cy="4762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5242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</a:t>
            </a:r>
            <a:r>
              <a:rPr lang="en-US" sz="4000" dirty="0" err="1"/>
              <a:t>Deriv</a:t>
            </a:r>
            <a:r>
              <a:rPr lang="en-US" sz="4000" dirty="0"/>
              <a:t>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cxnSpLocks/>
            <a:stCxn id="32" idx="1"/>
            <a:endCxn id="22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B38B86B-9CAE-480C-81F9-2E0BDD4575C1}"/>
              </a:ext>
            </a:extLst>
          </p:cNvPr>
          <p:cNvCxnSpPr>
            <a:cxnSpLocks/>
            <a:stCxn id="22" idx="3"/>
            <a:endCxn id="31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3342655-3B1E-47A8-95F9-5E9DE8AD7568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9F6E29-1363-42F0-B1D2-72EC630213FC}"/>
              </a:ext>
            </a:extLst>
          </p:cNvPr>
          <p:cNvSpPr txBox="1"/>
          <p:nvPr/>
        </p:nvSpPr>
        <p:spPr>
          <a:xfrm>
            <a:off x="6582544" y="2484838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DD514-CAF7-4B23-A020-A6AF50F1C7AD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4143294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0C3E2B-03F2-4FB7-9F5E-5EB74129D009}"/>
              </a:ext>
            </a:extLst>
          </p:cNvPr>
          <p:cNvSpPr txBox="1"/>
          <p:nvPr/>
        </p:nvSpPr>
        <p:spPr>
          <a:xfrm>
            <a:off x="9445832" y="50811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Run Model 3, give outputs to Model 1</a:t>
            </a:r>
          </a:p>
        </p:txBody>
      </p:sp>
    </p:spTree>
    <p:extLst>
      <p:ext uri="{BB962C8B-B14F-4D97-AF65-F5344CB8AC3E}">
        <p14:creationId xmlns:p14="http://schemas.microsoft.com/office/powerpoint/2010/main" val="3166736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34393-F55A-4283-A9DF-E5987394814D}"/>
              </a:ext>
            </a:extLst>
          </p:cNvPr>
          <p:cNvSpPr txBox="1"/>
          <p:nvPr/>
        </p:nvSpPr>
        <p:spPr>
          <a:xfrm>
            <a:off x="6275851" y="24778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774665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472E4-998D-4BB6-B6C8-FB797D32CDDA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2478466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(Requires </a:t>
            </a:r>
            <a:r>
              <a:rPr lang="en-US" sz="4000" dirty="0" err="1"/>
              <a:t>derivs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this linear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420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FFA41-361E-49B2-BB1B-6F923366331C}"/>
              </a:ext>
            </a:extLst>
          </p:cNvPr>
          <p:cNvSpPr/>
          <p:nvPr/>
        </p:nvSpPr>
        <p:spPr>
          <a:xfrm>
            <a:off x="3700697" y="2231106"/>
            <a:ext cx="7878772" cy="244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4098386" y="2400002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967351" y="4414092"/>
            <a:ext cx="0" cy="29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48052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25248</TotalTime>
  <Words>3883</Words>
  <Application>Microsoft Office PowerPoint</Application>
  <PresentationFormat>Widescreen</PresentationFormat>
  <Paragraphs>787</Paragraphs>
  <Slides>122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Arial</vt:lpstr>
      <vt:lpstr>Calibri</vt:lpstr>
      <vt:lpstr>Cambria Math</vt:lpstr>
      <vt:lpstr>Courier New</vt:lpstr>
      <vt:lpstr>Helvetica</vt:lpstr>
      <vt:lpstr>Lucida Console</vt:lpstr>
      <vt:lpstr>Office Theme</vt:lpstr>
      <vt:lpstr>PowerPoint Presentation</vt:lpstr>
      <vt:lpstr>Download these slides and tutorial scripts from GitHub</vt:lpstr>
      <vt:lpstr>Levels of expertise suggested to use OpenMDAO</vt:lpstr>
      <vt:lpstr>Levels of expertise suggested to use OpenMDAO fluently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advanced numerical methods</vt:lpstr>
      <vt:lpstr>OpenMDAO has advanced numerical methods</vt:lpstr>
      <vt:lpstr>OpenMDAO has advanced numerical methods</vt:lpstr>
      <vt:lpstr>OpenMDAO problem hierarchy</vt:lpstr>
      <vt:lpstr>PowerPoint Presentation</vt:lpstr>
      <vt:lpstr>OpenMDAO problem hierarchy</vt:lpstr>
      <vt:lpstr>PowerPoint Presentation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IndepVarComp example</vt:lpstr>
      <vt:lpstr>Groups: organizing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(Deriv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(Requires derivs)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Don’t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Model architecting</vt:lpstr>
      <vt:lpstr>Model architecting example</vt:lpstr>
      <vt:lpstr>Vectorization</vt:lpstr>
      <vt:lpstr>Vectorization</vt:lpstr>
      <vt:lpstr>Vectorization</vt:lpstr>
      <vt:lpstr>Implicit Components</vt:lpstr>
      <vt:lpstr>Getting system derivatives efficiently</vt:lpstr>
      <vt:lpstr>High-fidelity and expensive tools</vt:lpstr>
      <vt:lpstr>High-fidelity and expensive tools</vt:lpstr>
      <vt:lpstr>High-fidelity and expensive tools</vt:lpstr>
      <vt:lpstr>Debugging tools</vt:lpstr>
      <vt:lpstr>Connection viewer</vt:lpstr>
      <vt:lpstr>Speed and memory profiling</vt:lpstr>
      <vt:lpstr>Call tracing</vt:lpstr>
      <vt:lpstr>Surrogate modeling</vt:lpstr>
      <vt:lpstr>Surrogate modeling</vt:lpstr>
      <vt:lpstr>Trajectory optimization: Dymos</vt:lpstr>
      <vt:lpstr>Propulsion optimization: PyCycle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783</cp:revision>
  <dcterms:created xsi:type="dcterms:W3CDTF">2017-11-15T13:23:23Z</dcterms:created>
  <dcterms:modified xsi:type="dcterms:W3CDTF">2019-08-25T16:11:23Z</dcterms:modified>
</cp:coreProperties>
</file>